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66" d="100"/>
          <a:sy n="66" d="100"/>
        </p:scale>
        <p:origin x="1430" y="-365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12.21\&#1050;&#1088;&#1072;&#1089;&#1086;&#1090;&#1072;%202021%20-%2011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12.21\&#1050;&#1088;&#1072;&#1089;&#1086;&#1090;&#1072;%202021%20-%2011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12.21\&#1050;&#1088;&#1072;&#1089;&#1086;&#1090;&#1072;%202021%20-%2011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12.21\&#1050;&#1088;&#1072;&#1089;&#1086;&#1090;&#1072;%202021%20-%2011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12.21\&#1050;&#1088;&#1072;&#1089;&#1086;&#1090;&#1072;%202021%20-%2011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12.21\&#1050;&#1088;&#1072;&#1089;&#1086;&#1090;&#1072;%202021%20-%2011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12.21\&#1050;&#1088;&#1072;&#1089;&#1086;&#1090;&#1072;%202021%20-%2011%20&#1084;&#1077;&#1089;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МУНИЦИПАЛЬНЫЙ ДОЛГ</a:t>
            </a:r>
            <a:r>
              <a:rPr lang="ru-RU" sz="1200" baseline="0" dirty="0"/>
              <a:t> КОНСОЛИДИРОВАННОГО БЮДЖЕТА НОВОКУБАНСКОГО РАЙОНА</a:t>
            </a:r>
            <a:endParaRPr lang="ru-RU" sz="1200" dirty="0"/>
          </a:p>
        </c:rich>
      </c:tx>
      <c:layout>
        <c:manualLayout>
          <c:xMode val="edge"/>
          <c:yMode val="edge"/>
          <c:x val="0.22049300087489065"/>
          <c:y val="0.2249691893016781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7433552055993008"/>
          <c:y val="0.58732543200399756"/>
          <c:w val="0.56177559055118098"/>
          <c:h val="0.3658276644556070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параметры'!$A$4:$A$8</c:f>
              <c:strCache>
                <c:ptCount val="5"/>
                <c:pt idx="0">
                  <c:v>на 01.01.2021г.</c:v>
                </c:pt>
                <c:pt idx="1">
                  <c:v>на 01.04.2021г.</c:v>
                </c:pt>
                <c:pt idx="2">
                  <c:v>на 01.07.2021г.</c:v>
                </c:pt>
                <c:pt idx="3">
                  <c:v>на 01.10.2021г.</c:v>
                </c:pt>
                <c:pt idx="4">
                  <c:v>на 01.12.2021г.</c:v>
                </c:pt>
              </c:strCache>
            </c:strRef>
          </c:cat>
          <c:val>
            <c:numRef>
              <c:f>'Осн параметры'!$B$4:$B$8</c:f>
              <c:numCache>
                <c:formatCode>#\ ##0.0</c:formatCode>
                <c:ptCount val="5"/>
                <c:pt idx="0">
                  <c:v>12.8</c:v>
                </c:pt>
                <c:pt idx="1">
                  <c:v>12.8</c:v>
                </c:pt>
                <c:pt idx="2">
                  <c:v>12.109107679999999</c:v>
                </c:pt>
                <c:pt idx="3">
                  <c:v>24.3</c:v>
                </c:pt>
                <c:pt idx="4">
                  <c:v>25.1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EB-4704-A1B9-7A3C20345C3B}"/>
            </c:ext>
          </c:extLst>
        </c:ser>
        <c:ser>
          <c:idx val="1"/>
          <c:order val="1"/>
          <c:tx>
            <c:strRef>
              <c:f>'Осн параметры'!$C$3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параметры'!$A$4:$A$8</c:f>
              <c:strCache>
                <c:ptCount val="5"/>
                <c:pt idx="0">
                  <c:v>на 01.01.2021г.</c:v>
                </c:pt>
                <c:pt idx="1">
                  <c:v>на 01.04.2021г.</c:v>
                </c:pt>
                <c:pt idx="2">
                  <c:v>на 01.07.2021г.</c:v>
                </c:pt>
                <c:pt idx="3">
                  <c:v>на 01.10.2021г.</c:v>
                </c:pt>
                <c:pt idx="4">
                  <c:v>на 01.12.2021г.</c:v>
                </c:pt>
              </c:strCache>
            </c:strRef>
          </c:cat>
          <c:val>
            <c:numRef>
              <c:f>'Осн параметры'!$C$4:$C$8</c:f>
              <c:numCache>
                <c:formatCode>#\ ##0.0</c:formatCode>
                <c:ptCount val="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EB-4704-A1B9-7A3C20345C3B}"/>
            </c:ext>
          </c:extLst>
        </c:ser>
        <c:ser>
          <c:idx val="2"/>
          <c:order val="2"/>
          <c:tx>
            <c:strRef>
              <c:f>'Осн параметры'!$D$3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параметры'!$A$4:$A$8</c:f>
              <c:strCache>
                <c:ptCount val="5"/>
                <c:pt idx="0">
                  <c:v>на 01.01.2021г.</c:v>
                </c:pt>
                <c:pt idx="1">
                  <c:v>на 01.04.2021г.</c:v>
                </c:pt>
                <c:pt idx="2">
                  <c:v>на 01.07.2021г.</c:v>
                </c:pt>
                <c:pt idx="3">
                  <c:v>на 01.10.2021г.</c:v>
                </c:pt>
                <c:pt idx="4">
                  <c:v>на 01.12.2021г.</c:v>
                </c:pt>
              </c:strCache>
            </c:strRef>
          </c:cat>
          <c:val>
            <c:numRef>
              <c:f>'Осн параметры'!$D$4:$D$8</c:f>
              <c:numCache>
                <c:formatCode>#\ ##0.0</c:formatCode>
                <c:ptCount val="5"/>
                <c:pt idx="0">
                  <c:v>9.1999999999999993</c:v>
                </c:pt>
                <c:pt idx="1">
                  <c:v>2.2000000000000002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2EB-4704-A1B9-7A3C20345C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-1117444096"/>
        <c:axId val="-1117443552"/>
      </c:barChart>
      <c:catAx>
        <c:axId val="-111744409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43552"/>
        <c:crosses val="autoZero"/>
        <c:auto val="1"/>
        <c:lblAlgn val="ctr"/>
        <c:lblOffset val="100"/>
        <c:noMultiLvlLbl val="0"/>
      </c:catAx>
      <c:valAx>
        <c:axId val="-1117443552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-11174440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3.7473534558180227E-2"/>
          <c:y val="0.42669421456707385"/>
          <c:w val="0.85283070866141741"/>
          <c:h val="0.1226023935336995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МУНИЦИПАЛЬНЫЙ</a:t>
            </a:r>
            <a:r>
              <a:rPr lang="ru-RU" sz="1200" baseline="0" dirty="0"/>
              <a:t> ДОЛГ МУНИЦИПАЛЬНОГО ОБРАЗОВАНИЯ НОВОКУБАНСКИЙ РАЙОН</a:t>
            </a:r>
            <a:endParaRPr lang="ru-RU" sz="1200" dirty="0"/>
          </a:p>
        </c:rich>
      </c:tx>
      <c:layout>
        <c:manualLayout>
          <c:xMode val="edge"/>
          <c:yMode val="edge"/>
          <c:x val="0.10814273782437141"/>
          <c:y val="3.948515400958914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2897440944881889"/>
          <c:y val="0.48461847275621522"/>
          <c:w val="0.57935892388451449"/>
          <c:h val="0.4582940003940742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параметры'!$B$11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параметры'!$A$12:$A$16</c:f>
              <c:strCache>
                <c:ptCount val="5"/>
                <c:pt idx="0">
                  <c:v>на 01.01.2021г.</c:v>
                </c:pt>
                <c:pt idx="1">
                  <c:v>на 01.04.2021г.</c:v>
                </c:pt>
                <c:pt idx="2">
                  <c:v>на 01.07.2021г.</c:v>
                </c:pt>
                <c:pt idx="3">
                  <c:v>на 01.10.2021г.</c:v>
                </c:pt>
                <c:pt idx="4">
                  <c:v>на 01.12.2021г.</c:v>
                </c:pt>
              </c:strCache>
            </c:strRef>
          </c:cat>
          <c:val>
            <c:numRef>
              <c:f>'Осн параметры'!$B$12:$B$16</c:f>
              <c:numCache>
                <c:formatCode>#\ ##0.0</c:formatCode>
                <c:ptCount val="5"/>
                <c:pt idx="0">
                  <c:v>3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BE-46C3-AE16-BE12A1AD906F}"/>
            </c:ext>
          </c:extLst>
        </c:ser>
        <c:ser>
          <c:idx val="1"/>
          <c:order val="1"/>
          <c:tx>
            <c:strRef>
              <c:f>'Осн параметры'!$C$11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параметры'!$A$12:$A$16</c:f>
              <c:strCache>
                <c:ptCount val="5"/>
                <c:pt idx="0">
                  <c:v>на 01.01.2021г.</c:v>
                </c:pt>
                <c:pt idx="1">
                  <c:v>на 01.04.2021г.</c:v>
                </c:pt>
                <c:pt idx="2">
                  <c:v>на 01.07.2021г.</c:v>
                </c:pt>
                <c:pt idx="3">
                  <c:v>на 01.10.2021г.</c:v>
                </c:pt>
                <c:pt idx="4">
                  <c:v>на 01.12.2021г.</c:v>
                </c:pt>
              </c:strCache>
            </c:strRef>
          </c:cat>
          <c:val>
            <c:numRef>
              <c:f>'Осн параметры'!$C$12:$C$14</c:f>
              <c:numCache>
                <c:formatCode>#\ ##0.0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BE-46C3-AE16-BE12A1AD906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-1117438656"/>
        <c:axId val="-1117447360"/>
      </c:barChart>
      <c:catAx>
        <c:axId val="-111743865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47360"/>
        <c:crosses val="autoZero"/>
        <c:auto val="1"/>
        <c:lblAlgn val="ctr"/>
        <c:lblOffset val="100"/>
        <c:noMultiLvlLbl val="0"/>
      </c:catAx>
      <c:valAx>
        <c:axId val="-1117447360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-111743865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8429883931914404"/>
          <c:y val="0.29382084544088316"/>
          <c:w val="0.62484995625546802"/>
          <c:h val="0.1583981447269209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95044041875944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конс'!$B$2:$M$2</c:f>
              <c:numCache>
                <c:formatCode>#\ ##0.0</c:formatCode>
                <c:ptCount val="12"/>
                <c:pt idx="0">
                  <c:v>44.365773139999995</c:v>
                </c:pt>
                <c:pt idx="1">
                  <c:v>76.69808827</c:v>
                </c:pt>
                <c:pt idx="2">
                  <c:v>75.061016230000035</c:v>
                </c:pt>
                <c:pt idx="3">
                  <c:v>90.839159219999985</c:v>
                </c:pt>
                <c:pt idx="4">
                  <c:v>49.076354359999996</c:v>
                </c:pt>
                <c:pt idx="5">
                  <c:v>55.523665620000003</c:v>
                </c:pt>
                <c:pt idx="6">
                  <c:v>77.136216869999998</c:v>
                </c:pt>
                <c:pt idx="7">
                  <c:v>62.855071719999991</c:v>
                </c:pt>
                <c:pt idx="8">
                  <c:v>65.700933479999975</c:v>
                </c:pt>
                <c:pt idx="9">
                  <c:v>111.60705233000003</c:v>
                </c:pt>
                <c:pt idx="10">
                  <c:v>98.72286093999999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9F-4E42-9970-4AD096A1A944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2020год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49.536766999999998</c:v>
                </c:pt>
                <c:pt idx="1">
                  <c:v>45.479109000000022</c:v>
                </c:pt>
                <c:pt idx="2">
                  <c:v>54.017404999999997</c:v>
                </c:pt>
                <c:pt idx="3">
                  <c:v>58.353533550000002</c:v>
                </c:pt>
                <c:pt idx="4">
                  <c:v>38.415250560000011</c:v>
                </c:pt>
                <c:pt idx="5">
                  <c:v>47.072118360000005</c:v>
                </c:pt>
                <c:pt idx="6">
                  <c:v>148.79540712999997</c:v>
                </c:pt>
                <c:pt idx="7">
                  <c:v>56.357695860000014</c:v>
                </c:pt>
                <c:pt idx="8">
                  <c:v>58.523515760000009</c:v>
                </c:pt>
                <c:pt idx="9">
                  <c:v>93.330727740000015</c:v>
                </c:pt>
                <c:pt idx="10">
                  <c:v>85.865053990000021</c:v>
                </c:pt>
                <c:pt idx="11">
                  <c:v>96.626775560000013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9F-4E42-9970-4AD096A1A9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9312"/>
        <c:axId val="-1303851488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2020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99F-4E42-9970-4AD096A1A944}"/>
                </c:ext>
              </c:extLst>
            </c:dLbl>
            <c:dLbl>
              <c:idx val="3"/>
              <c:layout>
                <c:manualLayout>
                  <c:x val="-2.2595958008914958E-2"/>
                  <c:y val="-3.69122263621834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99F-4E42-9970-4AD096A1A944}"/>
                </c:ext>
              </c:extLst>
            </c:dLbl>
            <c:dLbl>
              <c:idx val="8"/>
              <c:layout>
                <c:manualLayout>
                  <c:x val="-4.0665334078186281E-2"/>
                  <c:y val="3.51953786244075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99F-4E42-9970-4AD096A1A944}"/>
                </c:ext>
              </c:extLst>
            </c:dLbl>
            <c:dLbl>
              <c:idx val="9"/>
              <c:layout>
                <c:manualLayout>
                  <c:x val="-5.1750840869150425E-2"/>
                  <c:y val="3.86290740999594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99F-4E42-9970-4AD096A1A944}"/>
                </c:ext>
              </c:extLst>
            </c:dLbl>
            <c:dLbl>
              <c:idx val="10"/>
              <c:layout>
                <c:manualLayout>
                  <c:x val="-5.7293594264632285E-2"/>
                  <c:y val="4.54964650510633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99F-4E42-9970-4AD096A1A944}"/>
                </c:ext>
              </c:extLst>
            </c:dLbl>
            <c:dLbl>
              <c:idx val="11"/>
              <c:layout>
                <c:manualLayout>
                  <c:x val="-5.3598425334311091E-2"/>
                  <c:y val="4.89301605266153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99F-4E42-9970-4AD096A1A9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108.33832413250421</c:v>
                </c:pt>
                <c:pt idx="1">
                  <c:v>89.264075118329302</c:v>
                </c:pt>
                <c:pt idx="2">
                  <c:v>111.43852133246605</c:v>
                </c:pt>
                <c:pt idx="3">
                  <c:v>83.903102098787727</c:v>
                </c:pt>
                <c:pt idx="4">
                  <c:v>83.78047708434066</c:v>
                </c:pt>
                <c:pt idx="5">
                  <c:v>122.25384271960098</c:v>
                </c:pt>
                <c:pt idx="6">
                  <c:v>195.07789017536189</c:v>
                </c:pt>
                <c:pt idx="7">
                  <c:v>114.85804558885091</c:v>
                </c:pt>
                <c:pt idx="8">
                  <c:v>104.46214102287965</c:v>
                </c:pt>
                <c:pt idx="9">
                  <c:v>102.56919120487859</c:v>
                </c:pt>
                <c:pt idx="10">
                  <c:v>110.12353693313328</c:v>
                </c:pt>
                <c:pt idx="11">
                  <c:v>106.24552038083151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99F-4E42-9970-4AD096A1A944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2021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83065069904E-2"/>
                  <c:y val="3.45802875057553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99F-4E42-9970-4AD096A1A944}"/>
                </c:ext>
              </c:extLst>
            </c:dLbl>
            <c:dLbl>
              <c:idx val="5"/>
              <c:layout>
                <c:manualLayout>
                  <c:x val="-4.9903256403989689E-2"/>
                  <c:y val="6.26649424288231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99F-4E42-9970-4AD096A1A944}"/>
                </c:ext>
              </c:extLst>
            </c:dLbl>
            <c:dLbl>
              <c:idx val="6"/>
              <c:layout>
                <c:manualLayout>
                  <c:x val="-3.7376633730200365E-2"/>
                  <c:y val="5.23638560021672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99F-4E42-9970-4AD096A1A944}"/>
                </c:ext>
              </c:extLst>
            </c:dLbl>
            <c:dLbl>
              <c:idx val="7"/>
              <c:layout>
                <c:manualLayout>
                  <c:x val="-2.957982728722235E-2"/>
                  <c:y val="3.86290740999594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99F-4E42-9970-4AD096A1A944}"/>
                </c:ext>
              </c:extLst>
            </c:dLbl>
            <c:dLbl>
              <c:idx val="9"/>
              <c:layout>
                <c:manualLayout>
                  <c:x val="-2.4037073891740278E-2"/>
                  <c:y val="-4.37796173132874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99F-4E42-9970-4AD096A1A944}"/>
                </c:ext>
              </c:extLst>
            </c:dLbl>
            <c:dLbl>
              <c:idx val="10"/>
              <c:layout>
                <c:manualLayout>
                  <c:x val="-2.5884658356900948E-2"/>
                  <c:y val="-5.75143992154952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99F-4E42-9970-4AD096A1A9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конс'!$B$5:$M$5</c:f>
              <c:numCache>
                <c:formatCode>0.0</c:formatCode>
                <c:ptCount val="12"/>
                <c:pt idx="0">
                  <c:v>89.561301285568348</c:v>
                </c:pt>
                <c:pt idx="1">
                  <c:v>168.64465895758855</c:v>
                </c:pt>
                <c:pt idx="2">
                  <c:v>138.95709397739495</c:v>
                </c:pt>
                <c:pt idx="3">
                  <c:v>155.67036594650227</c:v>
                </c:pt>
                <c:pt idx="4">
                  <c:v>127.75226933206807</c:v>
                </c:pt>
                <c:pt idx="5">
                  <c:v>117.95446551898073</c:v>
                </c:pt>
                <c:pt idx="6">
                  <c:v>51.840455534092811</c:v>
                </c:pt>
                <c:pt idx="7">
                  <c:v>111.52881742387113</c:v>
                </c:pt>
                <c:pt idx="8">
                  <c:v>112.26416018722108</c:v>
                </c:pt>
                <c:pt idx="9">
                  <c:v>119.58232302753929</c:v>
                </c:pt>
                <c:pt idx="10">
                  <c:v>114.97443529412723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99F-4E42-9970-4AD096A1A9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52576"/>
        <c:axId val="-1303859104"/>
      </c:lineChart>
      <c:catAx>
        <c:axId val="-130384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1488"/>
        <c:crosses val="autoZero"/>
        <c:auto val="1"/>
        <c:lblAlgn val="ctr"/>
        <c:lblOffset val="100"/>
        <c:noMultiLvlLbl val="0"/>
      </c:catAx>
      <c:valAx>
        <c:axId val="-1303851488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9312"/>
        <c:crosses val="autoZero"/>
        <c:crossBetween val="between"/>
      </c:valAx>
      <c:catAx>
        <c:axId val="-1303852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59104"/>
        <c:crosses val="autoZero"/>
        <c:auto val="1"/>
        <c:lblAlgn val="ctr"/>
        <c:lblOffset val="100"/>
        <c:noMultiLvlLbl val="0"/>
      </c:catAx>
      <c:valAx>
        <c:axId val="-1303859104"/>
        <c:scaling>
          <c:orientation val="minMax"/>
          <c:max val="20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52576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682534256980524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район'!$B$2:$M$2</c:f>
              <c:numCache>
                <c:formatCode>#\ ##0.0</c:formatCode>
                <c:ptCount val="12"/>
                <c:pt idx="0">
                  <c:v>27.530521450000006</c:v>
                </c:pt>
                <c:pt idx="1">
                  <c:v>47.312795569999992</c:v>
                </c:pt>
                <c:pt idx="2">
                  <c:v>49.146691359999991</c:v>
                </c:pt>
                <c:pt idx="3">
                  <c:v>57.7452702</c:v>
                </c:pt>
                <c:pt idx="4">
                  <c:v>35.01129989999999</c:v>
                </c:pt>
                <c:pt idx="5">
                  <c:v>37.179221929999997</c:v>
                </c:pt>
                <c:pt idx="6">
                  <c:v>49.414679160000006</c:v>
                </c:pt>
                <c:pt idx="7">
                  <c:v>41.192781969999992</c:v>
                </c:pt>
                <c:pt idx="8">
                  <c:v>45.384136739999995</c:v>
                </c:pt>
                <c:pt idx="9">
                  <c:v>50.530919260000005</c:v>
                </c:pt>
                <c:pt idx="10">
                  <c:v>46.773471409999985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0A-4D54-99F6-9226DE7FC18B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2020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26.564919999999997</c:v>
                </c:pt>
                <c:pt idx="1">
                  <c:v>28.651189000000002</c:v>
                </c:pt>
                <c:pt idx="2">
                  <c:v>34.666889999999995</c:v>
                </c:pt>
                <c:pt idx="3">
                  <c:v>34.713073119999997</c:v>
                </c:pt>
                <c:pt idx="4">
                  <c:v>25.850966540000002</c:v>
                </c:pt>
                <c:pt idx="5">
                  <c:v>31.4193</c:v>
                </c:pt>
                <c:pt idx="6">
                  <c:v>99.800771600000004</c:v>
                </c:pt>
                <c:pt idx="7">
                  <c:v>36.926328819999995</c:v>
                </c:pt>
                <c:pt idx="8">
                  <c:v>39.10347792999999</c:v>
                </c:pt>
                <c:pt idx="9">
                  <c:v>46.041000000000004</c:v>
                </c:pt>
                <c:pt idx="10">
                  <c:v>38.765573530000019</c:v>
                </c:pt>
                <c:pt idx="11">
                  <c:v>57.412567719999991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0A-4D54-99F6-9226DE7FC1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5504"/>
        <c:axId val="-1303850400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2020 году</c:v>
                </c:pt>
              </c:strCache>
            </c:strRef>
          </c:tx>
          <c:dLbls>
            <c:dLbl>
              <c:idx val="0"/>
              <c:layout>
                <c:manualLayout>
                  <c:x val="-3.9926763964720724E-2"/>
                  <c:y val="-4.74014826968067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10A-4D54-99F6-9226DE7FC18B}"/>
                </c:ext>
              </c:extLst>
            </c:dLbl>
            <c:dLbl>
              <c:idx val="9"/>
              <c:layout>
                <c:manualLayout>
                  <c:x val="-3.3762803910588453E-2"/>
                  <c:y val="2.65282715036611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10A-4D54-99F6-9226DE7FC18B}"/>
                </c:ext>
              </c:extLst>
            </c:dLbl>
            <c:dLbl>
              <c:idx val="10"/>
              <c:layout>
                <c:manualLayout>
                  <c:x val="-3.8911492603481264E-2"/>
                  <c:y val="3.61749156868106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10A-4D54-99F6-9226DE7FC18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108.15014452632006</c:v>
                </c:pt>
                <c:pt idx="1">
                  <c:v>91.59490644759822</c:v>
                </c:pt>
                <c:pt idx="2">
                  <c:v>108.95891060230419</c:v>
                </c:pt>
                <c:pt idx="3">
                  <c:v>81.488956465603238</c:v>
                </c:pt>
                <c:pt idx="4">
                  <c:v>87.033815126887873</c:v>
                </c:pt>
                <c:pt idx="5">
                  <c:v>119.74033071476509</c:v>
                </c:pt>
                <c:pt idx="6">
                  <c:v>228.11182604390643</c:v>
                </c:pt>
                <c:pt idx="7">
                  <c:v>117.80679812485761</c:v>
                </c:pt>
                <c:pt idx="8">
                  <c:v>118.17356166705999</c:v>
                </c:pt>
                <c:pt idx="9">
                  <c:v>96.145272267515281</c:v>
                </c:pt>
                <c:pt idx="10">
                  <c:v>107.39876511948061</c:v>
                </c:pt>
                <c:pt idx="11">
                  <c:v>106.62835767728839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10A-4D54-99F6-9226DE7FC18B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2021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8335754118250971E-2"/>
                  <c:y val="4.29761796250721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10A-4D54-99F6-9226DE7FC18B}"/>
                </c:ext>
              </c:extLst>
            </c:dLbl>
            <c:dLbl>
              <c:idx val="5"/>
              <c:layout>
                <c:manualLayout>
                  <c:x val="-4.8171724065518687E-2"/>
                  <c:y val="5.54682040531097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10A-4D54-99F6-9226DE7FC18B}"/>
                </c:ext>
              </c:extLst>
            </c:dLbl>
            <c:dLbl>
              <c:idx val="6"/>
              <c:layout>
                <c:manualLayout>
                  <c:x val="-3.0058711325773552E-2"/>
                  <c:y val="4.26060118089103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10A-4D54-99F6-9226DE7FC18B}"/>
                </c:ext>
              </c:extLst>
            </c:dLbl>
            <c:dLbl>
              <c:idx val="7"/>
              <c:layout>
                <c:manualLayout>
                  <c:x val="-1.8538983386998928E-2"/>
                  <c:y val="3.61749156868105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10A-4D54-99F6-9226DE7FC18B}"/>
                </c:ext>
              </c:extLst>
            </c:dLbl>
            <c:dLbl>
              <c:idx val="8"/>
              <c:layout>
                <c:manualLayout>
                  <c:x val="-3.8911492603481264E-2"/>
                  <c:y val="4.58215598699601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10A-4D54-99F6-9226DE7FC18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район'!$B$5:$M$5</c:f>
              <c:numCache>
                <c:formatCode>0.0</c:formatCode>
                <c:ptCount val="12"/>
                <c:pt idx="0">
                  <c:v>103.63487430039318</c:v>
                </c:pt>
                <c:pt idx="1">
                  <c:v>165.1337945172188</c:v>
                </c:pt>
                <c:pt idx="2">
                  <c:v>141.76838868441905</c:v>
                </c:pt>
                <c:pt idx="3">
                  <c:v>166.35021048231528</c:v>
                </c:pt>
                <c:pt idx="4">
                  <c:v>135.43516775601375</c:v>
                </c:pt>
                <c:pt idx="5">
                  <c:v>118.33243239028242</c:v>
                </c:pt>
                <c:pt idx="6">
                  <c:v>49.513323762719288</c:v>
                </c:pt>
                <c:pt idx="7">
                  <c:v>111.55395969850434</c:v>
                </c:pt>
                <c:pt idx="8">
                  <c:v>116.06163733375112</c:v>
                </c:pt>
                <c:pt idx="9">
                  <c:v>109.75200204165851</c:v>
                </c:pt>
                <c:pt idx="10">
                  <c:v>120.65724082168627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10A-4D54-99F6-9226DE7FC1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48768"/>
        <c:axId val="-1303848224"/>
      </c:lineChart>
      <c:catAx>
        <c:axId val="-130384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0400"/>
        <c:crosses val="autoZero"/>
        <c:auto val="1"/>
        <c:lblAlgn val="ctr"/>
        <c:lblOffset val="100"/>
        <c:noMultiLvlLbl val="0"/>
      </c:catAx>
      <c:valAx>
        <c:axId val="-1303850400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5504"/>
        <c:crosses val="autoZero"/>
        <c:crossBetween val="between"/>
      </c:valAx>
      <c:catAx>
        <c:axId val="-1303848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48224"/>
        <c:crosses val="autoZero"/>
        <c:auto val="1"/>
        <c:lblAlgn val="ctr"/>
        <c:lblOffset val="100"/>
        <c:noMultiLvlLbl val="0"/>
      </c:catAx>
      <c:valAx>
        <c:axId val="-1303848224"/>
        <c:scaling>
          <c:orientation val="minMax"/>
          <c:max val="23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48768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ДИНАМИКА ПОСТУПЛЕНИЯ НАЛОГОВЫХ И НЕНАЛОГОВЫХ ДОХОДОВ В БЮДЖЕТЫ ПОСЕЛЕНИЙ, %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7694740253592892"/>
          <c:y val="0.21522823354407697"/>
          <c:w val="0.80798195531231565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101.14805254149381</c:v>
                </c:pt>
                <c:pt idx="1">
                  <c:v>107.28706187705161</c:v>
                </c:pt>
                <c:pt idx="2">
                  <c:v>181.89181504371933</c:v>
                </c:pt>
                <c:pt idx="3">
                  <c:v>107.1420784646689</c:v>
                </c:pt>
                <c:pt idx="4">
                  <c:v>99.172255873305303</c:v>
                </c:pt>
                <c:pt idx="5">
                  <c:v>107.91942042139056</c:v>
                </c:pt>
                <c:pt idx="6">
                  <c:v>94.451312934514391</c:v>
                </c:pt>
                <c:pt idx="7">
                  <c:v>101.50104700391151</c:v>
                </c:pt>
                <c:pt idx="8">
                  <c:v>101.95580048409867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C1-404E-9ED8-9C2E6598817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1117451712"/>
        <c:axId val="-1117438112"/>
      </c:barChart>
      <c:catAx>
        <c:axId val="-11174517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38112"/>
        <c:crosses val="autoZero"/>
        <c:auto val="1"/>
        <c:lblAlgn val="ctr"/>
        <c:lblOffset val="100"/>
        <c:noMultiLvlLbl val="0"/>
      </c:catAx>
      <c:valAx>
        <c:axId val="-1117438112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-1117451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Структура</a:t>
            </a:r>
            <a:r>
              <a:rPr lang="ru-RU" sz="1400" baseline="0"/>
              <a:t> доходов консолидированного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8.3177831108967537E-2"/>
          <c:y val="0.16969903351071058"/>
          <c:w val="0.40626629777108231"/>
          <c:h val="0.81743940990516328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район'!$A$5:$A$11</c:f>
              <c:strCache>
                <c:ptCount val="7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Земельный налог</c:v>
                </c:pt>
                <c:pt idx="3">
                  <c:v>Акцизы на нефтепродукты</c:v>
                </c:pt>
                <c:pt idx="4">
                  <c:v>Прочие налоговые доходы</c:v>
                </c:pt>
                <c:pt idx="5">
                  <c:v>Безвозмездные поступления</c:v>
                </c:pt>
                <c:pt idx="6">
                  <c:v>Неналоговые доходы</c:v>
                </c:pt>
              </c:strCache>
            </c:strRef>
          </c:cat>
          <c:val>
            <c:numRef>
              <c:f>'Структура конс и район'!$B$5:$B$11</c:f>
              <c:numCache>
                <c:formatCode>#\ ##0.0</c:formatCode>
                <c:ptCount val="7"/>
                <c:pt idx="0">
                  <c:v>432.97936965999997</c:v>
                </c:pt>
                <c:pt idx="1">
                  <c:v>107.50661771</c:v>
                </c:pt>
                <c:pt idx="2">
                  <c:v>87.781225079999999</c:v>
                </c:pt>
                <c:pt idx="3">
                  <c:v>54.84728432</c:v>
                </c:pt>
                <c:pt idx="4">
                  <c:v>49.390819180000008</c:v>
                </c:pt>
                <c:pt idx="5">
                  <c:v>1409.8446228900002</c:v>
                </c:pt>
                <c:pt idx="6" formatCode="0.0">
                  <c:v>75.080874890000004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ED-4DA0-BD2F-B90103EB837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9409107285276197"/>
          <c:y val="0.26256226892641438"/>
          <c:w val="0.39207171091912518"/>
          <c:h val="0.6696908515837584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Структура доходов бюджета Новокубанского района</a:t>
            </a:r>
          </a:p>
        </c:rich>
      </c:tx>
      <c:layout>
        <c:manualLayout>
          <c:xMode val="edge"/>
          <c:yMode val="edge"/>
          <c:x val="0.11807967946727796"/>
          <c:y val="4.21026249826368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6811635672238847E-2"/>
          <c:y val="0.18538349358299638"/>
          <c:w val="0.42148049258337422"/>
          <c:h val="0.77545609243216906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район'!$A$18:$A$22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район'!$B$18:$B$22</c:f>
              <c:numCache>
                <c:formatCode>#\ ##0.0</c:formatCode>
                <c:ptCount val="5"/>
                <c:pt idx="0">
                  <c:v>327.98160916</c:v>
                </c:pt>
                <c:pt idx="1">
                  <c:v>84.686198919999995</c:v>
                </c:pt>
                <c:pt idx="2">
                  <c:v>33.657167020000003</c:v>
                </c:pt>
                <c:pt idx="3">
                  <c:v>1233.8540325899999</c:v>
                </c:pt>
                <c:pt idx="4" formatCode="0.0">
                  <c:v>40.996813850000002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BE-4BE2-915B-B500C8737CD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5145906283171475"/>
          <c:y val="0.29741824714506077"/>
          <c:w val="0.40963836100329359"/>
          <c:h val="0.5163141041473075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10,2%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DD-443C-80D4-933E23CA14CD}"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0,9 %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6DD-443C-80D4-933E23CA14CD}"/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3,9%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36DD-443C-80D4-933E23CA14CD}"/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8,9%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36DD-443C-80D4-933E23CA14CD}"/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2,9%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6DD-443C-80D4-933E23CA14CD}"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долга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36DD-443C-80D4-933E23CA14CD}"/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0,5%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36DD-443C-80D4-933E23CA14CD}"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58,6%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6DD-443C-80D4-933E23CA14CD}"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8,0 %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6DD-443C-80D4-933E23CA14CD}"/>
                </c:ext>
              </c:extLst>
            </c:dLbl>
            <c:dLbl>
              <c:idx val="9"/>
              <c:layout>
                <c:manualLayout>
                  <c:x val="2.4427198023460602E-2"/>
                  <c:y val="-0.1867838455300520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5,8%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6DD-443C-80D4-933E23CA14C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DD-443C-80D4-933E23CA14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10.788113695090439</c:v>
                </c:pt>
                <c:pt idx="1">
                  <c:v>0.83979328165374678</c:v>
                </c:pt>
                <c:pt idx="2">
                  <c:v>1.7312661498708013</c:v>
                </c:pt>
                <c:pt idx="3">
                  <c:v>4.1085271317829459</c:v>
                </c:pt>
                <c:pt idx="4">
                  <c:v>1.9121447028423773</c:v>
                </c:pt>
                <c:pt idx="5">
                  <c:v>0</c:v>
                </c:pt>
                <c:pt idx="6">
                  <c:v>0</c:v>
                </c:pt>
                <c:pt idx="7">
                  <c:v>67.596899224806208</c:v>
                </c:pt>
                <c:pt idx="8">
                  <c:v>8.3979328165374678</c:v>
                </c:pt>
                <c:pt idx="9">
                  <c:v>2.5839793281653749E-2</c:v>
                </c:pt>
                <c:pt idx="10">
                  <c:v>4.4444444444444438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2 166,8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D8B9AA09-9B57-440E-ACC5-9905F1B4E98B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4334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276475" y="812800"/>
            <a:ext cx="30067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D8B9AA09-9B57-440E-ACC5-9905F1B4E98B}" type="slidenum">
              <a:rPr lang="ru-RU" sz="1400" b="0" strike="noStrike" spc="-1" smtClean="0">
                <a:latin typeface="Times New Roman"/>
              </a:rPr>
              <a:t>2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125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ln w="0">
            <a:noFill/>
          </a:ln>
        </p:spPr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79320" y="4776840"/>
            <a:ext cx="5438520" cy="390852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t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sldNum"/>
          </p:nvPr>
        </p:nvSpPr>
        <p:spPr>
          <a:xfrm>
            <a:off x="3849840" y="9428400"/>
            <a:ext cx="2945880" cy="49788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B048C9DC-027A-4A4B-896D-996465FE320C}" type="slidenum">
              <a:rPr lang="ru-RU" sz="11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ru-RU" sz="11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002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1855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-601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2288880" y="1465560"/>
            <a:ext cx="4453920" cy="1004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7" name="Group 4"/>
          <p:cNvGrpSpPr/>
          <p:nvPr/>
        </p:nvGrpSpPr>
        <p:grpSpPr>
          <a:xfrm>
            <a:off x="1946880" y="0"/>
            <a:ext cx="4926960" cy="3411720"/>
            <a:chOff x="1946880" y="0"/>
            <a:chExt cx="4926960" cy="3411720"/>
          </a:xfrm>
        </p:grpSpPr>
        <p:grpSp>
          <p:nvGrpSpPr>
            <p:cNvPr id="48" name="Group 5"/>
            <p:cNvGrpSpPr/>
            <p:nvPr/>
          </p:nvGrpSpPr>
          <p:grpSpPr>
            <a:xfrm>
              <a:off x="1946880" y="25920"/>
              <a:ext cx="1835280" cy="3377520"/>
              <a:chOff x="1946880" y="25920"/>
              <a:chExt cx="1835280" cy="3377520"/>
            </a:xfrm>
          </p:grpSpPr>
          <p:grpSp>
            <p:nvGrpSpPr>
              <p:cNvPr id="49" name="Group 6"/>
              <p:cNvGrpSpPr/>
              <p:nvPr/>
            </p:nvGrpSpPr>
            <p:grpSpPr>
              <a:xfrm>
                <a:off x="1946880" y="25920"/>
                <a:ext cx="1835280" cy="1732320"/>
                <a:chOff x="1946880" y="25920"/>
                <a:chExt cx="1835280" cy="1732320"/>
              </a:xfrm>
            </p:grpSpPr>
            <p:sp>
              <p:nvSpPr>
                <p:cNvPr id="50" name="CustomShape 7"/>
                <p:cNvSpPr/>
                <p:nvPr/>
              </p:nvSpPr>
              <p:spPr>
                <a:xfrm>
                  <a:off x="194688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1" name="CustomShape 8"/>
                <p:cNvSpPr/>
                <p:nvPr/>
              </p:nvSpPr>
              <p:spPr>
                <a:xfrm>
                  <a:off x="287316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2" name="CustomShape 9"/>
                <p:cNvSpPr/>
                <p:nvPr/>
              </p:nvSpPr>
              <p:spPr>
                <a:xfrm>
                  <a:off x="194688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0"/>
                <p:cNvSpPr/>
                <p:nvPr/>
              </p:nvSpPr>
              <p:spPr>
                <a:xfrm>
                  <a:off x="287316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4" name="Group 11"/>
              <p:cNvGrpSpPr/>
              <p:nvPr/>
            </p:nvGrpSpPr>
            <p:grpSpPr>
              <a:xfrm>
                <a:off x="1962720" y="1733760"/>
                <a:ext cx="1755360" cy="1669680"/>
                <a:chOff x="1962720" y="1733760"/>
                <a:chExt cx="1755360" cy="1669680"/>
              </a:xfrm>
            </p:grpSpPr>
            <p:sp>
              <p:nvSpPr>
                <p:cNvPr id="55" name="CustomShape 12"/>
                <p:cNvSpPr/>
                <p:nvPr/>
              </p:nvSpPr>
              <p:spPr>
                <a:xfrm rot="2502000">
                  <a:off x="1957320" y="20811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6" name="CustomShape 13"/>
                <p:cNvSpPr/>
                <p:nvPr/>
              </p:nvSpPr>
              <p:spPr>
                <a:xfrm rot="8298000">
                  <a:off x="2615040" y="20505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7" name="CustomShape 14"/>
                <p:cNvSpPr/>
                <p:nvPr/>
              </p:nvSpPr>
              <p:spPr>
                <a:xfrm rot="8298000">
                  <a:off x="1966320" y="267912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8" name="CustomShape 15"/>
                <p:cNvSpPr/>
                <p:nvPr/>
              </p:nvSpPr>
              <p:spPr>
                <a:xfrm rot="13302000">
                  <a:off x="2586960" y="267984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9" name="Group 16"/>
            <p:cNvGrpSpPr/>
            <p:nvPr/>
          </p:nvGrpSpPr>
          <p:grpSpPr>
            <a:xfrm>
              <a:off x="4050360" y="0"/>
              <a:ext cx="1281240" cy="1372680"/>
              <a:chOff x="4050360" y="0"/>
              <a:chExt cx="1281240" cy="1372680"/>
            </a:xfrm>
          </p:grpSpPr>
          <p:grpSp>
            <p:nvGrpSpPr>
              <p:cNvPr id="60" name="Group 17"/>
              <p:cNvGrpSpPr/>
              <p:nvPr/>
            </p:nvGrpSpPr>
            <p:grpSpPr>
              <a:xfrm>
                <a:off x="4712400" y="716760"/>
                <a:ext cx="619200" cy="645480"/>
                <a:chOff x="4712400" y="716760"/>
                <a:chExt cx="619200" cy="645480"/>
              </a:xfrm>
            </p:grpSpPr>
            <p:sp>
              <p:nvSpPr>
                <p:cNvPr id="61" name="CustomShape 18"/>
                <p:cNvSpPr/>
                <p:nvPr/>
              </p:nvSpPr>
              <p:spPr>
                <a:xfrm rot="2763000">
                  <a:off x="4705560" y="83700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2" name="CustomShape 19"/>
                <p:cNvSpPr/>
                <p:nvPr/>
              </p:nvSpPr>
              <p:spPr>
                <a:xfrm rot="8037000">
                  <a:off x="4926600" y="84384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3" name="CustomShape 20"/>
                <p:cNvSpPr/>
                <p:nvPr/>
              </p:nvSpPr>
              <p:spPr>
                <a:xfrm rot="8037000">
                  <a:off x="4702320" y="108936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1"/>
                <p:cNvSpPr/>
                <p:nvPr/>
              </p:nvSpPr>
              <p:spPr>
                <a:xfrm rot="13563600">
                  <a:off x="4938840" y="108756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5" name="Group 22"/>
              <p:cNvGrpSpPr/>
              <p:nvPr/>
            </p:nvGrpSpPr>
            <p:grpSpPr>
              <a:xfrm>
                <a:off x="4050360" y="730440"/>
                <a:ext cx="635400" cy="642240"/>
                <a:chOff x="4050360" y="730440"/>
                <a:chExt cx="635400" cy="642240"/>
              </a:xfrm>
            </p:grpSpPr>
            <p:sp>
              <p:nvSpPr>
                <p:cNvPr id="66" name="CustomShape 23"/>
                <p:cNvSpPr/>
                <p:nvPr/>
              </p:nvSpPr>
              <p:spPr>
                <a:xfrm rot="10800000">
                  <a:off x="4371840" y="10458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7" name="CustomShape 24"/>
                <p:cNvSpPr/>
                <p:nvPr/>
              </p:nvSpPr>
              <p:spPr>
                <a:xfrm rot="10800000">
                  <a:off x="4371840" y="7300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8" name="CustomShape 25"/>
                <p:cNvSpPr/>
                <p:nvPr/>
              </p:nvSpPr>
              <p:spPr>
                <a:xfrm rot="10800000">
                  <a:off x="4051800" y="7380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6"/>
                <p:cNvSpPr/>
                <p:nvPr/>
              </p:nvSpPr>
              <p:spPr>
                <a:xfrm rot="10800000">
                  <a:off x="4050360" y="10468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70" name="Group 27"/>
              <p:cNvGrpSpPr/>
              <p:nvPr/>
            </p:nvGrpSpPr>
            <p:grpSpPr>
              <a:xfrm>
                <a:off x="4693680" y="0"/>
                <a:ext cx="634680" cy="676080"/>
                <a:chOff x="4693680" y="0"/>
                <a:chExt cx="634680" cy="676080"/>
              </a:xfrm>
            </p:grpSpPr>
            <p:sp>
              <p:nvSpPr>
                <p:cNvPr id="71" name="CustomShape 28"/>
                <p:cNvSpPr/>
                <p:nvPr/>
              </p:nvSpPr>
              <p:spPr>
                <a:xfrm>
                  <a:off x="469368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2" name="CustomShape 29"/>
                <p:cNvSpPr/>
                <p:nvPr/>
              </p:nvSpPr>
              <p:spPr>
                <a:xfrm>
                  <a:off x="501444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3" name="CustomShape 30"/>
                <p:cNvSpPr/>
                <p:nvPr/>
              </p:nvSpPr>
              <p:spPr>
                <a:xfrm>
                  <a:off x="469368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4" name="CustomShape 31"/>
                <p:cNvSpPr/>
                <p:nvPr/>
              </p:nvSpPr>
              <p:spPr>
                <a:xfrm>
                  <a:off x="501444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5" name="CustomShape 32"/>
              <p:cNvSpPr/>
              <p:nvPr/>
            </p:nvSpPr>
            <p:spPr>
              <a:xfrm rot="10800000">
                <a:off x="4050360" y="22320"/>
                <a:ext cx="628560" cy="6519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6" name="Group 33"/>
            <p:cNvGrpSpPr/>
            <p:nvPr/>
          </p:nvGrpSpPr>
          <p:grpSpPr>
            <a:xfrm>
              <a:off x="3881160" y="1507680"/>
              <a:ext cx="617760" cy="654840"/>
              <a:chOff x="3881160" y="1507680"/>
              <a:chExt cx="617760" cy="654840"/>
            </a:xfrm>
          </p:grpSpPr>
          <p:sp>
            <p:nvSpPr>
              <p:cNvPr id="77" name="CustomShape 34"/>
              <p:cNvSpPr/>
              <p:nvPr/>
            </p:nvSpPr>
            <p:spPr>
              <a:xfrm rot="5400000">
                <a:off x="4185720" y="1512360"/>
                <a:ext cx="31788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8" name="CustomShape 35"/>
              <p:cNvSpPr/>
              <p:nvPr/>
            </p:nvSpPr>
            <p:spPr>
              <a:xfrm rot="5400000">
                <a:off x="4185720" y="183744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9" name="CustomShape 36"/>
              <p:cNvSpPr/>
              <p:nvPr/>
            </p:nvSpPr>
            <p:spPr>
              <a:xfrm rot="5400000">
                <a:off x="3876120" y="152460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37"/>
              <p:cNvSpPr/>
              <p:nvPr/>
            </p:nvSpPr>
            <p:spPr>
              <a:xfrm rot="5400000">
                <a:off x="3876120" y="184932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1" name="Group 38"/>
            <p:cNvGrpSpPr/>
            <p:nvPr/>
          </p:nvGrpSpPr>
          <p:grpSpPr>
            <a:xfrm>
              <a:off x="4902840" y="2727000"/>
              <a:ext cx="620640" cy="647280"/>
              <a:chOff x="4902840" y="2727000"/>
              <a:chExt cx="620640" cy="647280"/>
            </a:xfrm>
          </p:grpSpPr>
          <p:sp>
            <p:nvSpPr>
              <p:cNvPr id="82" name="CustomShape 39"/>
              <p:cNvSpPr/>
              <p:nvPr/>
            </p:nvSpPr>
            <p:spPr>
              <a:xfrm rot="2771400">
                <a:off x="4896000" y="2847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3" name="CustomShape 40"/>
              <p:cNvSpPr/>
              <p:nvPr/>
            </p:nvSpPr>
            <p:spPr>
              <a:xfrm rot="8028600">
                <a:off x="5116680" y="2854800"/>
                <a:ext cx="41256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4" name="CustomShape 41"/>
              <p:cNvSpPr/>
              <p:nvPr/>
            </p:nvSpPr>
            <p:spPr>
              <a:xfrm rot="8028600">
                <a:off x="4893480" y="3101040"/>
                <a:ext cx="41220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2"/>
              <p:cNvSpPr/>
              <p:nvPr/>
            </p:nvSpPr>
            <p:spPr>
              <a:xfrm rot="13571400">
                <a:off x="5130000" y="3099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6" name="Group 43"/>
            <p:cNvGrpSpPr/>
            <p:nvPr/>
          </p:nvGrpSpPr>
          <p:grpSpPr>
            <a:xfrm>
              <a:off x="3808080" y="2266560"/>
              <a:ext cx="723960" cy="1145160"/>
              <a:chOff x="3808080" y="2266560"/>
              <a:chExt cx="723960" cy="1145160"/>
            </a:xfrm>
          </p:grpSpPr>
          <p:sp>
            <p:nvSpPr>
              <p:cNvPr id="87" name="CustomShape 44"/>
              <p:cNvSpPr/>
              <p:nvPr/>
            </p:nvSpPr>
            <p:spPr>
              <a:xfrm rot="2391600">
                <a:off x="3808080" y="2653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5"/>
              <p:cNvSpPr/>
              <p:nvPr/>
            </p:nvSpPr>
            <p:spPr>
              <a:xfrm rot="8408400">
                <a:off x="4082040" y="26352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6"/>
              <p:cNvSpPr/>
              <p:nvPr/>
            </p:nvSpPr>
            <p:spPr>
              <a:xfrm rot="2391600">
                <a:off x="3807720" y="2896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47"/>
              <p:cNvSpPr/>
              <p:nvPr/>
            </p:nvSpPr>
            <p:spPr>
              <a:xfrm rot="8408400">
                <a:off x="4082040" y="2878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48"/>
              <p:cNvSpPr/>
              <p:nvPr/>
            </p:nvSpPr>
            <p:spPr>
              <a:xfrm rot="2391600">
                <a:off x="3808080" y="240984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2" name="CustomShape 49"/>
              <p:cNvSpPr/>
              <p:nvPr/>
            </p:nvSpPr>
            <p:spPr>
              <a:xfrm rot="8408400">
                <a:off x="4082040" y="239148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3" name="CustomShape 50"/>
              <p:cNvSpPr/>
              <p:nvPr/>
            </p:nvSpPr>
            <p:spPr>
              <a:xfrm rot="2391600">
                <a:off x="3808080" y="31233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1"/>
              <p:cNvSpPr/>
              <p:nvPr/>
            </p:nvSpPr>
            <p:spPr>
              <a:xfrm rot="8408400">
                <a:off x="4082040" y="31050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5" name="Group 52"/>
            <p:cNvGrpSpPr/>
            <p:nvPr/>
          </p:nvGrpSpPr>
          <p:grpSpPr>
            <a:xfrm>
              <a:off x="4544280" y="1539360"/>
              <a:ext cx="1302480" cy="1264320"/>
              <a:chOff x="4544280" y="1539360"/>
              <a:chExt cx="1302480" cy="1264320"/>
            </a:xfrm>
          </p:grpSpPr>
          <p:sp>
            <p:nvSpPr>
              <p:cNvPr id="96" name="CustomShape 53"/>
              <p:cNvSpPr/>
              <p:nvPr/>
            </p:nvSpPr>
            <p:spPr>
              <a:xfrm rot="10800000">
                <a:off x="5203080" y="215928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7" name="CustomShape 54"/>
              <p:cNvSpPr/>
              <p:nvPr/>
            </p:nvSpPr>
            <p:spPr>
              <a:xfrm rot="10800000">
                <a:off x="5203080" y="153936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8" name="CustomShape 55"/>
              <p:cNvSpPr/>
              <p:nvPr/>
            </p:nvSpPr>
            <p:spPr>
              <a:xfrm rot="10800000">
                <a:off x="4547160" y="15530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6"/>
              <p:cNvSpPr/>
              <p:nvPr/>
            </p:nvSpPr>
            <p:spPr>
              <a:xfrm rot="10800000">
                <a:off x="4544280" y="21614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00" name="Group 57"/>
            <p:cNvGrpSpPr/>
            <p:nvPr/>
          </p:nvGrpSpPr>
          <p:grpSpPr>
            <a:xfrm>
              <a:off x="5515200" y="360"/>
              <a:ext cx="1260000" cy="1313640"/>
              <a:chOff x="5515200" y="360"/>
              <a:chExt cx="1260000" cy="1313640"/>
            </a:xfrm>
          </p:grpSpPr>
          <p:sp>
            <p:nvSpPr>
              <p:cNvPr id="101" name="CustomShape 58"/>
              <p:cNvSpPr/>
              <p:nvPr/>
            </p:nvSpPr>
            <p:spPr>
              <a:xfrm rot="10800000">
                <a:off x="6148800" y="65664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59"/>
              <p:cNvSpPr/>
              <p:nvPr/>
            </p:nvSpPr>
            <p:spPr>
              <a:xfrm rot="10800000">
                <a:off x="5528880" y="2340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0"/>
              <p:cNvSpPr/>
              <p:nvPr/>
            </p:nvSpPr>
            <p:spPr>
              <a:xfrm rot="10800000">
                <a:off x="6154560" y="0"/>
                <a:ext cx="620640" cy="655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1"/>
              <p:cNvSpPr/>
              <p:nvPr/>
            </p:nvSpPr>
            <p:spPr>
              <a:xfrm rot="10800000">
                <a:off x="5832720" y="98532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5" name="CustomShape 62"/>
              <p:cNvSpPr/>
              <p:nvPr/>
            </p:nvSpPr>
            <p:spPr>
              <a:xfrm rot="10800000">
                <a:off x="5832720" y="66816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6" name="CustomShape 63"/>
              <p:cNvSpPr/>
              <p:nvPr/>
            </p:nvSpPr>
            <p:spPr>
              <a:xfrm rot="10800000">
                <a:off x="5516280" y="6750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7" name="CustomShape 64"/>
              <p:cNvSpPr/>
              <p:nvPr/>
            </p:nvSpPr>
            <p:spPr>
              <a:xfrm rot="10800000">
                <a:off x="5515200" y="9864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8" name="CustomShape 65"/>
            <p:cNvSpPr/>
            <p:nvPr/>
          </p:nvSpPr>
          <p:spPr>
            <a:xfrm>
              <a:off x="5965560" y="2507040"/>
              <a:ext cx="779400" cy="74916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CustomShape 66"/>
            <p:cNvSpPr/>
            <p:nvPr/>
          </p:nvSpPr>
          <p:spPr>
            <a:xfrm rot="10800000">
              <a:off x="5965920" y="1577880"/>
              <a:ext cx="907920" cy="9284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0" name="CustomShape 67"/>
          <p:cNvSpPr/>
          <p:nvPr/>
        </p:nvSpPr>
        <p:spPr>
          <a:xfrm rot="10800000" flipH="1">
            <a:off x="0" y="-58680"/>
            <a:ext cx="6857280" cy="27666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68"/>
          <p:cNvSpPr/>
          <p:nvPr/>
        </p:nvSpPr>
        <p:spPr>
          <a:xfrm rot="10800000" flipV="1">
            <a:off x="-118800" y="6423480"/>
            <a:ext cx="6992640" cy="27198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69"/>
          <p:cNvSpPr/>
          <p:nvPr/>
        </p:nvSpPr>
        <p:spPr>
          <a:xfrm>
            <a:off x="195120" y="543960"/>
            <a:ext cx="1780920" cy="546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2021 год</a:t>
            </a:r>
            <a:endParaRPr lang="ru-RU" sz="3000" b="0" strike="noStrike" spc="-1">
              <a:latin typeface="Arial"/>
            </a:endParaRPr>
          </a:p>
        </p:txBody>
      </p:sp>
      <p:grpSp>
        <p:nvGrpSpPr>
          <p:cNvPr id="113" name="Group 70"/>
          <p:cNvGrpSpPr/>
          <p:nvPr/>
        </p:nvGrpSpPr>
        <p:grpSpPr>
          <a:xfrm>
            <a:off x="109800" y="4327200"/>
            <a:ext cx="6645240" cy="4716720"/>
            <a:chOff x="109800" y="4327200"/>
            <a:chExt cx="6645240" cy="4716720"/>
          </a:xfrm>
        </p:grpSpPr>
        <p:grpSp>
          <p:nvGrpSpPr>
            <p:cNvPr id="114" name="Group 71"/>
            <p:cNvGrpSpPr/>
            <p:nvPr/>
          </p:nvGrpSpPr>
          <p:grpSpPr>
            <a:xfrm>
              <a:off x="109800" y="4363200"/>
              <a:ext cx="2475720" cy="4671720"/>
              <a:chOff x="109800" y="4363200"/>
              <a:chExt cx="2475720" cy="4671720"/>
            </a:xfrm>
          </p:grpSpPr>
          <p:grpSp>
            <p:nvGrpSpPr>
              <p:cNvPr id="115" name="Group 72"/>
              <p:cNvGrpSpPr/>
              <p:nvPr/>
            </p:nvGrpSpPr>
            <p:grpSpPr>
              <a:xfrm>
                <a:off x="109800" y="4363200"/>
                <a:ext cx="2475720" cy="2396520"/>
                <a:chOff x="109800" y="4363200"/>
                <a:chExt cx="2475720" cy="2396520"/>
              </a:xfrm>
            </p:grpSpPr>
            <p:sp>
              <p:nvSpPr>
                <p:cNvPr id="116" name="CustomShape 73"/>
                <p:cNvSpPr/>
                <p:nvPr/>
              </p:nvSpPr>
              <p:spPr>
                <a:xfrm>
                  <a:off x="10980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7" name="CustomShape 74"/>
                <p:cNvSpPr/>
                <p:nvPr/>
              </p:nvSpPr>
              <p:spPr>
                <a:xfrm>
                  <a:off x="135864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8" name="CustomShape 75"/>
                <p:cNvSpPr/>
                <p:nvPr/>
              </p:nvSpPr>
              <p:spPr>
                <a:xfrm>
                  <a:off x="109800" y="560412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6"/>
                <p:cNvSpPr/>
                <p:nvPr/>
              </p:nvSpPr>
              <p:spPr>
                <a:xfrm>
                  <a:off x="1359360" y="5604120"/>
                  <a:ext cx="122616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0" name="Group 77"/>
              <p:cNvGrpSpPr/>
              <p:nvPr/>
            </p:nvGrpSpPr>
            <p:grpSpPr>
              <a:xfrm>
                <a:off x="120600" y="6735240"/>
                <a:ext cx="2377080" cy="2299680"/>
                <a:chOff x="120600" y="6735240"/>
                <a:chExt cx="2377080" cy="2299680"/>
              </a:xfrm>
            </p:grpSpPr>
            <p:sp>
              <p:nvSpPr>
                <p:cNvPr id="121" name="CustomShape 78"/>
                <p:cNvSpPr/>
                <p:nvPr/>
              </p:nvSpPr>
              <p:spPr>
                <a:xfrm rot="2545800">
                  <a:off x="109800" y="720540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2" name="CustomShape 79"/>
                <p:cNvSpPr/>
                <p:nvPr/>
              </p:nvSpPr>
              <p:spPr>
                <a:xfrm rot="8254200">
                  <a:off x="996120" y="717192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3" name="CustomShape 80"/>
                <p:cNvSpPr/>
                <p:nvPr/>
              </p:nvSpPr>
              <p:spPr>
                <a:xfrm rot="8254200">
                  <a:off x="121680" y="804096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4" name="CustomShape 81"/>
                <p:cNvSpPr/>
                <p:nvPr/>
              </p:nvSpPr>
              <p:spPr>
                <a:xfrm rot="13345800">
                  <a:off x="969480" y="804168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5" name="Group 82"/>
            <p:cNvGrpSpPr/>
            <p:nvPr/>
          </p:nvGrpSpPr>
          <p:grpSpPr>
            <a:xfrm>
              <a:off x="2946600" y="4327200"/>
              <a:ext cx="1733040" cy="1898640"/>
              <a:chOff x="2946600" y="4327200"/>
              <a:chExt cx="1733040" cy="1898640"/>
            </a:xfrm>
          </p:grpSpPr>
          <p:grpSp>
            <p:nvGrpSpPr>
              <p:cNvPr id="126" name="Group 83"/>
              <p:cNvGrpSpPr/>
              <p:nvPr/>
            </p:nvGrpSpPr>
            <p:grpSpPr>
              <a:xfrm>
                <a:off x="3835440" y="5318640"/>
                <a:ext cx="844200" cy="893160"/>
                <a:chOff x="3835440" y="5318640"/>
                <a:chExt cx="844200" cy="893160"/>
              </a:xfrm>
            </p:grpSpPr>
            <p:sp>
              <p:nvSpPr>
                <p:cNvPr id="127" name="CustomShape 84"/>
                <p:cNvSpPr/>
                <p:nvPr/>
              </p:nvSpPr>
              <p:spPr>
                <a:xfrm rot="2806800">
                  <a:off x="3825000" y="548460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8" name="CustomShape 85"/>
                <p:cNvSpPr/>
                <p:nvPr/>
              </p:nvSpPr>
              <p:spPr>
                <a:xfrm rot="7993200">
                  <a:off x="4123080" y="549756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9" name="CustomShape 86"/>
                <p:cNvSpPr/>
                <p:nvPr/>
              </p:nvSpPr>
              <p:spPr>
                <a:xfrm rot="7993200">
                  <a:off x="3820680" y="583704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87"/>
                <p:cNvSpPr/>
                <p:nvPr/>
              </p:nvSpPr>
              <p:spPr>
                <a:xfrm rot="13606800">
                  <a:off x="4143600" y="583452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1" name="Group 88"/>
              <p:cNvGrpSpPr/>
              <p:nvPr/>
            </p:nvGrpSpPr>
            <p:grpSpPr>
              <a:xfrm>
                <a:off x="2946600" y="5338080"/>
                <a:ext cx="857520" cy="887760"/>
                <a:chOff x="2946600" y="5338080"/>
                <a:chExt cx="857520" cy="887760"/>
              </a:xfrm>
            </p:grpSpPr>
            <p:sp>
              <p:nvSpPr>
                <p:cNvPr id="132" name="CustomShape 89"/>
                <p:cNvSpPr/>
                <p:nvPr/>
              </p:nvSpPr>
              <p:spPr>
                <a:xfrm rot="10800000">
                  <a:off x="3380400" y="57736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3" name="CustomShape 90"/>
                <p:cNvSpPr/>
                <p:nvPr/>
              </p:nvSpPr>
              <p:spPr>
                <a:xfrm rot="10800000">
                  <a:off x="3380400" y="53380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4" name="CustomShape 91"/>
                <p:cNvSpPr/>
                <p:nvPr/>
              </p:nvSpPr>
              <p:spPr>
                <a:xfrm rot="10800000">
                  <a:off x="2948400" y="534780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2"/>
                <p:cNvSpPr/>
                <p:nvPr/>
              </p:nvSpPr>
              <p:spPr>
                <a:xfrm rot="10800000">
                  <a:off x="2946600" y="577512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6" name="Group 93"/>
              <p:cNvGrpSpPr/>
              <p:nvPr/>
            </p:nvGrpSpPr>
            <p:grpSpPr>
              <a:xfrm>
                <a:off x="3814920" y="4327200"/>
                <a:ext cx="855720" cy="935280"/>
                <a:chOff x="3814920" y="4327200"/>
                <a:chExt cx="855720" cy="935280"/>
              </a:xfrm>
            </p:grpSpPr>
            <p:sp>
              <p:nvSpPr>
                <p:cNvPr id="137" name="CustomShape 94"/>
                <p:cNvSpPr/>
                <p:nvPr/>
              </p:nvSpPr>
              <p:spPr>
                <a:xfrm>
                  <a:off x="3814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8" name="CustomShape 95"/>
                <p:cNvSpPr/>
                <p:nvPr/>
              </p:nvSpPr>
              <p:spPr>
                <a:xfrm>
                  <a:off x="4246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9" name="CustomShape 96"/>
                <p:cNvSpPr/>
                <p:nvPr/>
              </p:nvSpPr>
              <p:spPr>
                <a:xfrm>
                  <a:off x="3814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40" name="CustomShape 97"/>
                <p:cNvSpPr/>
                <p:nvPr/>
              </p:nvSpPr>
              <p:spPr>
                <a:xfrm>
                  <a:off x="4246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41" name="CustomShape 98"/>
              <p:cNvSpPr/>
              <p:nvPr/>
            </p:nvSpPr>
            <p:spPr>
              <a:xfrm rot="10800000">
                <a:off x="2946960" y="4358520"/>
                <a:ext cx="847800" cy="9021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2" name="Group 99"/>
            <p:cNvGrpSpPr/>
            <p:nvPr/>
          </p:nvGrpSpPr>
          <p:grpSpPr>
            <a:xfrm>
              <a:off x="2718360" y="6413040"/>
              <a:ext cx="833760" cy="905400"/>
              <a:chOff x="2718360" y="6413040"/>
              <a:chExt cx="833760" cy="905400"/>
            </a:xfrm>
          </p:grpSpPr>
          <p:sp>
            <p:nvSpPr>
              <p:cNvPr id="143" name="CustomShape 100"/>
              <p:cNvSpPr/>
              <p:nvPr/>
            </p:nvSpPr>
            <p:spPr>
              <a:xfrm rot="5400000">
                <a:off x="3124080" y="64252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4" name="CustomShape 101"/>
              <p:cNvSpPr/>
              <p:nvPr/>
            </p:nvSpPr>
            <p:spPr>
              <a:xfrm rot="5400000">
                <a:off x="3124080" y="68742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5" name="CustomShape 102"/>
              <p:cNvSpPr/>
              <p:nvPr/>
            </p:nvSpPr>
            <p:spPr>
              <a:xfrm rot="5400000">
                <a:off x="2706120" y="64414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3"/>
              <p:cNvSpPr/>
              <p:nvPr/>
            </p:nvSpPr>
            <p:spPr>
              <a:xfrm rot="5400000">
                <a:off x="2706120" y="68904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7" name="Group 104"/>
            <p:cNvGrpSpPr/>
            <p:nvPr/>
          </p:nvGrpSpPr>
          <p:grpSpPr>
            <a:xfrm>
              <a:off x="4093200" y="8099280"/>
              <a:ext cx="844200" cy="896760"/>
              <a:chOff x="4093200" y="8099280"/>
              <a:chExt cx="844200" cy="896760"/>
            </a:xfrm>
          </p:grpSpPr>
          <p:sp>
            <p:nvSpPr>
              <p:cNvPr id="148" name="CustomShape 105"/>
              <p:cNvSpPr/>
              <p:nvPr/>
            </p:nvSpPr>
            <p:spPr>
              <a:xfrm rot="2815200">
                <a:off x="4082040" y="8265960"/>
                <a:ext cx="54684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" name="CustomShape 106"/>
              <p:cNvSpPr/>
              <p:nvPr/>
            </p:nvSpPr>
            <p:spPr>
              <a:xfrm rot="7985400">
                <a:off x="4380120" y="827964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0" name="CustomShape 107"/>
              <p:cNvSpPr/>
              <p:nvPr/>
            </p:nvSpPr>
            <p:spPr>
              <a:xfrm rot="7985400">
                <a:off x="4077720" y="862056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08"/>
              <p:cNvSpPr/>
              <p:nvPr/>
            </p:nvSpPr>
            <p:spPr>
              <a:xfrm rot="13614600">
                <a:off x="4401000" y="8618400"/>
                <a:ext cx="54720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2" name="Group 109"/>
            <p:cNvGrpSpPr/>
            <p:nvPr/>
          </p:nvGrpSpPr>
          <p:grpSpPr>
            <a:xfrm>
              <a:off x="2615400" y="7465680"/>
              <a:ext cx="981360" cy="1578240"/>
              <a:chOff x="2615400" y="7465680"/>
              <a:chExt cx="981360" cy="1578240"/>
            </a:xfrm>
          </p:grpSpPr>
          <p:sp>
            <p:nvSpPr>
              <p:cNvPr id="153" name="CustomShape 110"/>
              <p:cNvSpPr/>
              <p:nvPr/>
            </p:nvSpPr>
            <p:spPr>
              <a:xfrm rot="2434200">
                <a:off x="2614320" y="799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1"/>
              <p:cNvSpPr/>
              <p:nvPr/>
            </p:nvSpPr>
            <p:spPr>
              <a:xfrm rot="8365800">
                <a:off x="2984400" y="79754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2"/>
              <p:cNvSpPr/>
              <p:nvPr/>
            </p:nvSpPr>
            <p:spPr>
              <a:xfrm rot="2434200">
                <a:off x="2614320" y="833436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3"/>
              <p:cNvSpPr/>
              <p:nvPr/>
            </p:nvSpPr>
            <p:spPr>
              <a:xfrm rot="8365800">
                <a:off x="2984400" y="831168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4"/>
              <p:cNvSpPr/>
              <p:nvPr/>
            </p:nvSpPr>
            <p:spPr>
              <a:xfrm rot="2434200">
                <a:off x="2614320" y="766080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" name="CustomShape 115"/>
              <p:cNvSpPr/>
              <p:nvPr/>
            </p:nvSpPr>
            <p:spPr>
              <a:xfrm rot="8365800">
                <a:off x="2984400" y="763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CustomShape 116"/>
              <p:cNvSpPr/>
              <p:nvPr/>
            </p:nvSpPr>
            <p:spPr>
              <a:xfrm rot="2434200">
                <a:off x="2614320" y="86479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17"/>
              <p:cNvSpPr/>
              <p:nvPr/>
            </p:nvSpPr>
            <p:spPr>
              <a:xfrm rot="8365800">
                <a:off x="2984400" y="86252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1" name="Group 118"/>
            <p:cNvGrpSpPr/>
            <p:nvPr/>
          </p:nvGrpSpPr>
          <p:grpSpPr>
            <a:xfrm>
              <a:off x="3612600" y="6456240"/>
              <a:ext cx="1757520" cy="1749600"/>
              <a:chOff x="3612600" y="6456240"/>
              <a:chExt cx="1757520" cy="1749600"/>
            </a:xfrm>
          </p:grpSpPr>
          <p:sp>
            <p:nvSpPr>
              <p:cNvPr id="162" name="CustomShape 119"/>
              <p:cNvSpPr/>
              <p:nvPr/>
            </p:nvSpPr>
            <p:spPr>
              <a:xfrm rot="10800000">
                <a:off x="4501440" y="731376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" name="CustomShape 120"/>
              <p:cNvSpPr/>
              <p:nvPr/>
            </p:nvSpPr>
            <p:spPr>
              <a:xfrm rot="10800000">
                <a:off x="4501440" y="645624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4" name="CustomShape 121"/>
              <p:cNvSpPr/>
              <p:nvPr/>
            </p:nvSpPr>
            <p:spPr>
              <a:xfrm rot="10800000">
                <a:off x="3616200" y="647532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2"/>
              <p:cNvSpPr/>
              <p:nvPr/>
            </p:nvSpPr>
            <p:spPr>
              <a:xfrm rot="10800000">
                <a:off x="3612600" y="731700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6" name="Group 123"/>
            <p:cNvGrpSpPr/>
            <p:nvPr/>
          </p:nvGrpSpPr>
          <p:grpSpPr>
            <a:xfrm>
              <a:off x="4922280" y="4327920"/>
              <a:ext cx="1699560" cy="1816560"/>
              <a:chOff x="4922280" y="4327920"/>
              <a:chExt cx="1699560" cy="1816560"/>
            </a:xfrm>
          </p:grpSpPr>
          <p:sp>
            <p:nvSpPr>
              <p:cNvPr id="167" name="CustomShape 124"/>
              <p:cNvSpPr/>
              <p:nvPr/>
            </p:nvSpPr>
            <p:spPr>
              <a:xfrm rot="10800000">
                <a:off x="5777280" y="523620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5"/>
              <p:cNvSpPr/>
              <p:nvPr/>
            </p:nvSpPr>
            <p:spPr>
              <a:xfrm rot="10800000">
                <a:off x="4941000" y="436032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6"/>
              <p:cNvSpPr/>
              <p:nvPr/>
            </p:nvSpPr>
            <p:spPr>
              <a:xfrm rot="10800000">
                <a:off x="5784840" y="4327920"/>
                <a:ext cx="837000" cy="9072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27"/>
              <p:cNvSpPr/>
              <p:nvPr/>
            </p:nvSpPr>
            <p:spPr>
              <a:xfrm rot="10800000">
                <a:off x="5350680" y="56901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1" name="CustomShape 128"/>
              <p:cNvSpPr/>
              <p:nvPr/>
            </p:nvSpPr>
            <p:spPr>
              <a:xfrm rot="10800000">
                <a:off x="5350680" y="52520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2" name="CustomShape 129"/>
              <p:cNvSpPr/>
              <p:nvPr/>
            </p:nvSpPr>
            <p:spPr>
              <a:xfrm rot="10800000">
                <a:off x="4924080" y="52617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3" name="CustomShape 130"/>
              <p:cNvSpPr/>
              <p:nvPr/>
            </p:nvSpPr>
            <p:spPr>
              <a:xfrm rot="10800000">
                <a:off x="4922280" y="56912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4" name="CustomShape 131"/>
            <p:cNvSpPr/>
            <p:nvPr/>
          </p:nvSpPr>
          <p:spPr>
            <a:xfrm>
              <a:off x="5529960" y="7795080"/>
              <a:ext cx="1051560" cy="103644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CustomShape 132"/>
            <p:cNvSpPr/>
            <p:nvPr/>
          </p:nvSpPr>
          <p:spPr>
            <a:xfrm rot="10800000">
              <a:off x="5530320" y="6510600"/>
              <a:ext cx="1224720" cy="128448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6" name="CustomShape 133"/>
          <p:cNvSpPr/>
          <p:nvPr/>
        </p:nvSpPr>
        <p:spPr>
          <a:xfrm>
            <a:off x="1511280" y="7002720"/>
            <a:ext cx="342828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  <a:ea typeface="DejaVu Sans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7" name="CustomShape 134"/>
          <p:cNvSpPr/>
          <p:nvPr/>
        </p:nvSpPr>
        <p:spPr>
          <a:xfrm>
            <a:off x="783360" y="7278840"/>
            <a:ext cx="6059520" cy="173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8" name="CustomShape 135"/>
          <p:cNvSpPr/>
          <p:nvPr/>
        </p:nvSpPr>
        <p:spPr>
          <a:xfrm>
            <a:off x="82440" y="14796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6"/>
          <p:cNvSpPr/>
          <p:nvPr/>
        </p:nvSpPr>
        <p:spPr>
          <a:xfrm>
            <a:off x="82440" y="226584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37"/>
          <p:cNvSpPr/>
          <p:nvPr/>
        </p:nvSpPr>
        <p:spPr>
          <a:xfrm>
            <a:off x="82440" y="45655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сентябрь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1" name="CustomShape 138"/>
          <p:cNvSpPr/>
          <p:nvPr/>
        </p:nvSpPr>
        <p:spPr>
          <a:xfrm>
            <a:off x="82440" y="187380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февраль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2" name="CustomShape 139"/>
          <p:cNvSpPr/>
          <p:nvPr/>
        </p:nvSpPr>
        <p:spPr>
          <a:xfrm>
            <a:off x="82440" y="2646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0"/>
          <p:cNvSpPr/>
          <p:nvPr/>
        </p:nvSpPr>
        <p:spPr>
          <a:xfrm>
            <a:off x="82440" y="37875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1"/>
          <p:cNvSpPr/>
          <p:nvPr/>
        </p:nvSpPr>
        <p:spPr>
          <a:xfrm>
            <a:off x="82440" y="3024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5" name="CustomShape 142"/>
          <p:cNvSpPr/>
          <p:nvPr/>
        </p:nvSpPr>
        <p:spPr>
          <a:xfrm>
            <a:off x="79920" y="5337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3"/>
          <p:cNvSpPr/>
          <p:nvPr/>
        </p:nvSpPr>
        <p:spPr>
          <a:xfrm>
            <a:off x="82440" y="34045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7" name="CustomShape 144"/>
          <p:cNvSpPr/>
          <p:nvPr/>
        </p:nvSpPr>
        <p:spPr>
          <a:xfrm>
            <a:off x="81000" y="49507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октябрь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8" name="CustomShape 145"/>
          <p:cNvSpPr/>
          <p:nvPr/>
        </p:nvSpPr>
        <p:spPr>
          <a:xfrm>
            <a:off x="82440" y="417420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9" name="CustomShape 146"/>
          <p:cNvSpPr/>
          <p:nvPr/>
        </p:nvSpPr>
        <p:spPr>
          <a:xfrm>
            <a:off x="65160" y="5722560"/>
            <a:ext cx="1364400" cy="31680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90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720" y="5387400"/>
            <a:ext cx="406440" cy="550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440" cy="5540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48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6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6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2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7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464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8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280" cy="5767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9" name="CustomShape 147"/>
          <p:cNvSpPr/>
          <p:nvPr/>
        </p:nvSpPr>
        <p:spPr>
          <a:xfrm>
            <a:off x="2463480" y="3904200"/>
            <a:ext cx="3550320" cy="516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городское поселение  Новокубанское – административный центр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0" name="CustomShape 148"/>
          <p:cNvSpPr/>
          <p:nvPr/>
        </p:nvSpPr>
        <p:spPr>
          <a:xfrm>
            <a:off x="2264760" y="3204000"/>
            <a:ext cx="431064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Муниципальное образование Новокубанский район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1" name="CustomShape 149"/>
          <p:cNvSpPr/>
          <p:nvPr/>
        </p:nvSpPr>
        <p:spPr>
          <a:xfrm>
            <a:off x="4014360" y="4883760"/>
            <a:ext cx="2721600" cy="115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2" name="CustomShape 150"/>
          <p:cNvSpPr/>
          <p:nvPr/>
        </p:nvSpPr>
        <p:spPr>
          <a:xfrm>
            <a:off x="4138560" y="4599360"/>
            <a:ext cx="253872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восемь сельских  поселений: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203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5880" cy="696600"/>
          </a:xfrm>
          <a:prstGeom prst="rect">
            <a:avLst/>
          </a:prstGeom>
          <a:ln w="0">
            <a:noFill/>
          </a:ln>
        </p:spPr>
      </p:pic>
      <p:grpSp>
        <p:nvGrpSpPr>
          <p:cNvPr id="204" name="Group 151"/>
          <p:cNvGrpSpPr/>
          <p:nvPr/>
        </p:nvGrpSpPr>
        <p:grpSpPr>
          <a:xfrm>
            <a:off x="5566680" y="434160"/>
            <a:ext cx="1276200" cy="807480"/>
            <a:chOff x="5566680" y="434160"/>
            <a:chExt cx="1276200" cy="807480"/>
          </a:xfrm>
        </p:grpSpPr>
        <p:sp>
          <p:nvSpPr>
            <p:cNvPr id="205" name="CustomShape 152"/>
            <p:cNvSpPr/>
            <p:nvPr/>
          </p:nvSpPr>
          <p:spPr>
            <a:xfrm>
              <a:off x="643752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3"/>
            <p:cNvSpPr/>
            <p:nvPr/>
          </p:nvSpPr>
          <p:spPr>
            <a:xfrm>
              <a:off x="630432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4"/>
            <p:cNvSpPr/>
            <p:nvPr/>
          </p:nvSpPr>
          <p:spPr>
            <a:xfrm>
              <a:off x="621936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5"/>
            <p:cNvSpPr/>
            <p:nvPr/>
          </p:nvSpPr>
          <p:spPr>
            <a:xfrm>
              <a:off x="5784840" y="434880"/>
              <a:ext cx="40752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6"/>
            <p:cNvSpPr/>
            <p:nvPr/>
          </p:nvSpPr>
          <p:spPr>
            <a:xfrm>
              <a:off x="600084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57"/>
            <p:cNvSpPr/>
            <p:nvPr/>
          </p:nvSpPr>
          <p:spPr>
            <a:xfrm>
              <a:off x="556668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1" name="CustomShape 158"/>
            <p:cNvSpPr/>
            <p:nvPr/>
          </p:nvSpPr>
          <p:spPr>
            <a:xfrm flipV="1">
              <a:off x="608616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2" name="CustomShape 159"/>
            <p:cNvSpPr/>
            <p:nvPr/>
          </p:nvSpPr>
          <p:spPr>
            <a:xfrm flipV="1">
              <a:off x="565164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3" name="CustomShape 160"/>
            <p:cNvSpPr/>
            <p:nvPr/>
          </p:nvSpPr>
          <p:spPr>
            <a:xfrm>
              <a:off x="587016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3"/>
          <p:cNvSpPr/>
          <p:nvPr/>
        </p:nvSpPr>
        <p:spPr>
          <a:xfrm>
            <a:off x="26640" y="126360"/>
            <a:ext cx="445392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7" name="CustomShape 5"/>
          <p:cNvSpPr/>
          <p:nvPr/>
        </p:nvSpPr>
        <p:spPr>
          <a:xfrm>
            <a:off x="109800" y="8996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6"/>
          <p:cNvSpPr/>
          <p:nvPr/>
        </p:nvSpPr>
        <p:spPr>
          <a:xfrm>
            <a:off x="109800" y="33944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9" name="CustomShape 8"/>
          <p:cNvSpPr/>
          <p:nvPr/>
        </p:nvSpPr>
        <p:spPr>
          <a:xfrm>
            <a:off x="5413320" y="95976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20" name="CustomShape 9"/>
          <p:cNvSpPr/>
          <p:nvPr/>
        </p:nvSpPr>
        <p:spPr>
          <a:xfrm>
            <a:off x="5426640" y="358092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21" name="CustomShape 10"/>
          <p:cNvSpPr/>
          <p:nvPr/>
        </p:nvSpPr>
        <p:spPr>
          <a:xfrm>
            <a:off x="3062620" y="7275716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22" name="Таблица 3"/>
          <p:cNvGraphicFramePr/>
          <p:nvPr>
            <p:extLst>
              <p:ext uri="{D42A27DB-BD31-4B8C-83A1-F6EECF244321}">
                <p14:modId xmlns:p14="http://schemas.microsoft.com/office/powerpoint/2010/main" val="3755342871"/>
              </p:ext>
            </p:extLst>
          </p:nvPr>
        </p:nvGraphicFramePr>
        <p:xfrm>
          <a:off x="167040" y="1217520"/>
          <a:ext cx="6357240" cy="226272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7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2021 года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11 мес. 2021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 годового бюджетного назначения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2 826,8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2 217,4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885,0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807,6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1 941,8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1 409,8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+mn-lt"/>
                          <a:ea typeface="DejaVu Sans"/>
                        </a:rPr>
                        <a:t>2 969,3</a:t>
                      </a:r>
                      <a:endParaRPr lang="ru-RU" sz="1100" b="0" strike="noStrike" spc="-1" dirty="0">
                        <a:latin typeface="+mn-lt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+mn-lt"/>
                          <a:ea typeface="DejaVu Sans"/>
                        </a:rPr>
                        <a:t>2 166,8</a:t>
                      </a:r>
                      <a:endParaRPr lang="ru-RU" sz="1100" b="0" strike="noStrike" spc="-1" dirty="0">
                        <a:latin typeface="+mn-lt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+mn-lt"/>
                          <a:ea typeface="DejaVu Sans"/>
                        </a:rPr>
                        <a:t>73,0</a:t>
                      </a:r>
                      <a:endParaRPr lang="ru-RU" sz="1100" b="0" strike="noStrike" spc="-1" dirty="0">
                        <a:latin typeface="+mn-lt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-142,5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23" name="Таблица 4"/>
          <p:cNvGraphicFramePr/>
          <p:nvPr>
            <p:extLst>
              <p:ext uri="{D42A27DB-BD31-4B8C-83A1-F6EECF244321}">
                <p14:modId xmlns:p14="http://schemas.microsoft.com/office/powerpoint/2010/main" val="1521857934"/>
              </p:ext>
            </p:extLst>
          </p:nvPr>
        </p:nvGraphicFramePr>
        <p:xfrm>
          <a:off x="167040" y="3853800"/>
          <a:ext cx="6357240" cy="245376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2021 года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11 мес. 2021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2 221,9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1 721,1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525,7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487,2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1 696,2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1 233,9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+mn-lt"/>
                          <a:ea typeface="DejaVu Sans"/>
                        </a:rPr>
                        <a:t>2 304,3</a:t>
                      </a:r>
                      <a:endParaRPr lang="ru-RU" sz="1100" b="0" strike="noStrike" spc="-1" dirty="0">
                        <a:latin typeface="+mn-lt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+mn-lt"/>
                          <a:ea typeface="DejaVu Sans"/>
                        </a:rPr>
                        <a:t>1 686,0</a:t>
                      </a:r>
                      <a:endParaRPr lang="ru-RU" sz="1100" b="0" strike="noStrike" spc="-1" dirty="0">
                        <a:latin typeface="+mn-lt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+mn-lt"/>
                          <a:ea typeface="DejaVu Sans"/>
                        </a:rPr>
                        <a:t>73,2</a:t>
                      </a:r>
                      <a:endParaRPr lang="ru-RU" sz="1100" b="0" strike="noStrike" spc="-1" dirty="0">
                        <a:latin typeface="+mn-lt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-82,4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-42,6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6122959"/>
              </p:ext>
            </p:extLst>
          </p:nvPr>
        </p:nvGraphicFramePr>
        <p:xfrm>
          <a:off x="-647705" y="5670754"/>
          <a:ext cx="4572000" cy="3209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0000000-0008-0000-0200-00000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1867463"/>
              </p:ext>
            </p:extLst>
          </p:nvPr>
        </p:nvGraphicFramePr>
        <p:xfrm>
          <a:off x="3062620" y="6307560"/>
          <a:ext cx="4340125" cy="2573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2"/>
          <p:cNvSpPr/>
          <p:nvPr/>
        </p:nvSpPr>
        <p:spPr>
          <a:xfrm rot="10800000" flipV="1">
            <a:off x="-118800" y="8244360"/>
            <a:ext cx="6992640" cy="898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3"/>
          <p:cNvSpPr/>
          <p:nvPr/>
        </p:nvSpPr>
        <p:spPr>
          <a:xfrm>
            <a:off x="26640" y="0"/>
            <a:ext cx="445392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0" name="CustomShape 4"/>
          <p:cNvSpPr/>
          <p:nvPr/>
        </p:nvSpPr>
        <p:spPr>
          <a:xfrm>
            <a:off x="1201680" y="82764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1" name="CustomShape 5"/>
          <p:cNvSpPr/>
          <p:nvPr/>
        </p:nvSpPr>
        <p:spPr>
          <a:xfrm>
            <a:off x="1238040" y="486000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4332833"/>
              </p:ext>
            </p:extLst>
          </p:nvPr>
        </p:nvGraphicFramePr>
        <p:xfrm>
          <a:off x="0" y="1161361"/>
          <a:ext cx="6873840" cy="3698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2724660"/>
              </p:ext>
            </p:extLst>
          </p:nvPr>
        </p:nvGraphicFramePr>
        <p:xfrm>
          <a:off x="0" y="5193720"/>
          <a:ext cx="6857280" cy="3949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3"/>
          <p:cNvSpPr/>
          <p:nvPr/>
        </p:nvSpPr>
        <p:spPr>
          <a:xfrm>
            <a:off x="26640" y="126360"/>
            <a:ext cx="412164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НАЛОГОВЫЕ И НЕНАЛОГОВЫЕ ДОХОДЫ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576400" y="392256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501160" y="673020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38" name="Таблица 1"/>
          <p:cNvGraphicFramePr/>
          <p:nvPr>
            <p:extLst>
              <p:ext uri="{D42A27DB-BD31-4B8C-83A1-F6EECF244321}">
                <p14:modId xmlns:p14="http://schemas.microsoft.com/office/powerpoint/2010/main" val="4267620169"/>
              </p:ext>
            </p:extLst>
          </p:nvPr>
        </p:nvGraphicFramePr>
        <p:xfrm>
          <a:off x="5473080" y="4216320"/>
          <a:ext cx="965160" cy="1952280"/>
        </p:xfrm>
        <a:graphic>
          <a:graphicData uri="http://schemas.openxmlformats.org/drawingml/2006/table">
            <a:tbl>
              <a:tblPr/>
              <a:tblGrid>
                <a:gridCol w="965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433,0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107,5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87,8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54,8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49,4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1 409,8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4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39" name="Таблица 3"/>
          <p:cNvGraphicFramePr/>
          <p:nvPr>
            <p:extLst>
              <p:ext uri="{D42A27DB-BD31-4B8C-83A1-F6EECF244321}">
                <p14:modId xmlns:p14="http://schemas.microsoft.com/office/powerpoint/2010/main" val="2787095346"/>
              </p:ext>
            </p:extLst>
          </p:nvPr>
        </p:nvGraphicFramePr>
        <p:xfrm>
          <a:off x="5366160" y="7019280"/>
          <a:ext cx="965160" cy="1546920"/>
        </p:xfrm>
        <a:graphic>
          <a:graphicData uri="http://schemas.openxmlformats.org/drawingml/2006/table">
            <a:tbl>
              <a:tblPr/>
              <a:tblGrid>
                <a:gridCol w="965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328,0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84,7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33,7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1 233,9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8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0501145"/>
              </p:ext>
            </p:extLst>
          </p:nvPr>
        </p:nvGraphicFramePr>
        <p:xfrm>
          <a:off x="26639" y="757965"/>
          <a:ext cx="6830641" cy="2736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4088952"/>
              </p:ext>
            </p:extLst>
          </p:nvPr>
        </p:nvGraphicFramePr>
        <p:xfrm>
          <a:off x="-33808" y="3423131"/>
          <a:ext cx="5506888" cy="2919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0" name="CustomShape 9"/>
          <p:cNvSpPr/>
          <p:nvPr/>
        </p:nvSpPr>
        <p:spPr>
          <a:xfrm>
            <a:off x="1120473" y="4884556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200" b="1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2</a:t>
            </a: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en-US" sz="1200" b="1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217,4</a:t>
            </a:r>
            <a:endParaRPr lang="ru-RU" sz="1200" b="1" strike="noStrike" spc="-1" dirty="0">
              <a:solidFill>
                <a:srgbClr val="000000"/>
              </a:solidFill>
              <a:latin typeface="Calibri"/>
              <a:ea typeface="Microsoft YaHei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1790785"/>
              </p:ext>
            </p:extLst>
          </p:nvPr>
        </p:nvGraphicFramePr>
        <p:xfrm>
          <a:off x="26639" y="6127561"/>
          <a:ext cx="5549761" cy="3016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1" name="CustomShape 4"/>
          <p:cNvSpPr/>
          <p:nvPr/>
        </p:nvSpPr>
        <p:spPr>
          <a:xfrm>
            <a:off x="1120473" y="7612630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1 </a:t>
            </a:r>
            <a:r>
              <a:rPr lang="en-US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721,2</a:t>
            </a:r>
            <a:endParaRPr lang="ru-RU" sz="1200" b="1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3"/>
          <p:cNvSpPr/>
          <p:nvPr/>
        </p:nvSpPr>
        <p:spPr>
          <a:xfrm>
            <a:off x="235440" y="33480"/>
            <a:ext cx="445392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08440" y="777600"/>
            <a:ext cx="6532200" cy="4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9" name="Table 5"/>
          <p:cNvGraphicFramePr/>
          <p:nvPr>
            <p:extLst>
              <p:ext uri="{D42A27DB-BD31-4B8C-83A1-F6EECF244321}">
                <p14:modId xmlns:p14="http://schemas.microsoft.com/office/powerpoint/2010/main" val="3284688835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Утверждено бюджетных назначений     на 2021 год, </a:t>
                      </a:r>
                      <a:endParaRPr lang="ru-RU" sz="12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Исполнено      за январь - </a:t>
                      </a:r>
                      <a:r>
                        <a:rPr lang="en-US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 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ноябрь 2021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% исполнения годовых бюджетных назначений 2021 года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ВСЕГО РАСХОДОВ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, в том числе: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2 969,3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2 166,8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73,0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ОБЩЕГОСУДАРСТВЕННЫЕ ВОПРОСЫ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272,6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221,0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81,1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ОБОРОНА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4,4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3,3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75,0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24,0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20,1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83,8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ЭКОНОМИКА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245,6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83,9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34,2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ЖИЛИЩНО-КОММУНАЛЬНОЕ ХОЗЯЙСТВО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254,5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192,5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75,6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</a:t>
                      </a:r>
                      <a:r>
                        <a:rPr lang="ru-RU" sz="1100" b="0" strike="noStrike" spc="-1" baseline="0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 643,8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1 270,6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77,3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КУЛЬТУРА И КИНЕМАТОГРАФИЯ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217,9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174,1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79,9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ЗДРАВООХРАНЕНИЕ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18,0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11,8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65,6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СОЦИАЛЬНАЯ ПОЛИТИКА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164,8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126,3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76,6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ФИЗИЧЕСКАЯ КУЛЬТУРА И СПОРТ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123,1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62,7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50,9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0,5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83,3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МЕЖБЮДЖЕТНЫЕ ТРАНСФЕРТЫ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-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-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-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1388899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январь-ноябрь 2021 года муниципальные программы Новокубанского района исполнены в сумме 1 996,1 млн. руб., что составляет 72,3 %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177406"/>
              </p:ext>
            </p:extLst>
          </p:nvPr>
        </p:nvGraphicFramePr>
        <p:xfrm>
          <a:off x="390293" y="1298881"/>
          <a:ext cx="6206709" cy="6388011"/>
        </p:xfrm>
        <a:graphic>
          <a:graphicData uri="http://schemas.openxmlformats.org/drawingml/2006/table">
            <a:tbl>
              <a:tblPr/>
              <a:tblGrid>
                <a:gridCol w="3924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 – ноябрь 2021 год,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1 181,8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77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1 996,1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6435</TotalTime>
  <Words>675</Words>
  <Application>Microsoft Office PowerPoint</Application>
  <PresentationFormat>Экран (4:3)</PresentationFormat>
  <Paragraphs>280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Segoe UI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Синельников Александр</cp:lastModifiedBy>
  <cp:revision>705</cp:revision>
  <cp:lastPrinted>2021-06-28T07:36:31Z</cp:lastPrinted>
  <dcterms:modified xsi:type="dcterms:W3CDTF">2021-12-21T14:40:44Z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Экран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7</vt:i4>
  </property>
</Properties>
</file>